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65" r:id="rId4"/>
    <p:sldId id="267" r:id="rId5"/>
    <p:sldId id="269" r:id="rId6"/>
    <p:sldId id="271" r:id="rId7"/>
    <p:sldId id="259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7C6-35A3-4B36-94A9-8B0B4E2A5515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FCE6A-75BE-47B4-8A24-72EF09B48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45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7C6-35A3-4B36-94A9-8B0B4E2A5515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FCE6A-75BE-47B4-8A24-72EF09B48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3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7C6-35A3-4B36-94A9-8B0B4E2A5515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FCE6A-75BE-47B4-8A24-72EF09B48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06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7C6-35A3-4B36-94A9-8B0B4E2A5515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FCE6A-75BE-47B4-8A24-72EF09B48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102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7C6-35A3-4B36-94A9-8B0B4E2A5515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FCE6A-75BE-47B4-8A24-72EF09B48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4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7C6-35A3-4B36-94A9-8B0B4E2A5515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FCE6A-75BE-47B4-8A24-72EF09B48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13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7C6-35A3-4B36-94A9-8B0B4E2A5515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FCE6A-75BE-47B4-8A24-72EF09B48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99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7C6-35A3-4B36-94A9-8B0B4E2A5515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FCE6A-75BE-47B4-8A24-72EF09B48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86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7C6-35A3-4B36-94A9-8B0B4E2A5515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FCE6A-75BE-47B4-8A24-72EF09B48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1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7C6-35A3-4B36-94A9-8B0B4E2A5515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FCE6A-75BE-47B4-8A24-72EF09B48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98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7C6-35A3-4B36-94A9-8B0B4E2A5515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FCE6A-75BE-47B4-8A24-72EF09B48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2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627C6-35A3-4B36-94A9-8B0B4E2A5515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FCE6A-75BE-47B4-8A24-72EF09B48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7200" b="1" dirty="0" smtClean="0"/>
              <a:t>How To </a:t>
            </a:r>
            <a:r>
              <a:rPr lang="en-US" sz="7200" b="1" dirty="0"/>
              <a:t>M</a:t>
            </a:r>
            <a:r>
              <a:rPr lang="en-US" sz="7200" b="1" dirty="0" smtClean="0"/>
              <a:t>ake a Quote Sandwich</a:t>
            </a:r>
          </a:p>
        </p:txBody>
      </p:sp>
      <p:pic>
        <p:nvPicPr>
          <p:cNvPr id="3075" name="Picture 4" descr="MCj04417460000[1]"/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24200" y="3505200"/>
            <a:ext cx="2971800" cy="2971800"/>
          </a:xfrm>
          <a:noFill/>
        </p:spPr>
      </p:pic>
    </p:spTree>
    <p:extLst>
      <p:ext uri="{BB962C8B-B14F-4D97-AF65-F5344CB8AC3E}">
        <p14:creationId xmlns:p14="http://schemas.microsoft.com/office/powerpoint/2010/main" val="382841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42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500" dirty="0" smtClean="0">
                <a:ea typeface="ＭＳ Ｐゴシック" pitchFamily="29" charset="-128"/>
              </a:rPr>
              <a:t>How do you use quotes in an essay?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489950" cy="438943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 2" pitchFamily="29" charset="2"/>
              <a:buNone/>
            </a:pPr>
            <a:r>
              <a:rPr lang="en-US" dirty="0" smtClean="0">
                <a:ea typeface="ＭＳ Ｐゴシック" pitchFamily="29" charset="-128"/>
              </a:rPr>
              <a:t>Think of the parts of the sandwich:</a:t>
            </a:r>
          </a:p>
          <a:p>
            <a:pPr eaLnBrk="1" hangingPunct="1">
              <a:lnSpc>
                <a:spcPct val="90000"/>
              </a:lnSpc>
              <a:buFont typeface="Wingdings 2" pitchFamily="29" charset="2"/>
              <a:buNone/>
            </a:pPr>
            <a:endParaRPr lang="en-US" dirty="0" smtClean="0">
              <a:ea typeface="ＭＳ Ｐゴシック" pitchFamily="29" charset="-128"/>
            </a:endParaRPr>
          </a:p>
          <a:p>
            <a:pPr eaLnBrk="1" hangingPunct="1">
              <a:lnSpc>
                <a:spcPct val="90000"/>
              </a:lnSpc>
              <a:buFont typeface="Wingdings 2" pitchFamily="29" charset="2"/>
              <a:buNone/>
            </a:pPr>
            <a:r>
              <a:rPr lang="en-US" dirty="0" smtClean="0">
                <a:ea typeface="ＭＳ Ｐゴシック" pitchFamily="29" charset="-128"/>
              </a:rPr>
              <a:t>Bread on top                                                     Introduce 						                        Quote</a:t>
            </a:r>
          </a:p>
          <a:p>
            <a:pPr eaLnBrk="1" hangingPunct="1">
              <a:lnSpc>
                <a:spcPct val="90000"/>
              </a:lnSpc>
              <a:buFont typeface="Wingdings 2" pitchFamily="29" charset="2"/>
              <a:buNone/>
            </a:pPr>
            <a:endParaRPr lang="en-US" dirty="0" smtClean="0">
              <a:ea typeface="ＭＳ Ｐゴシック" pitchFamily="29" charset="-128"/>
            </a:endParaRPr>
          </a:p>
          <a:p>
            <a:pPr eaLnBrk="1" hangingPunct="1">
              <a:lnSpc>
                <a:spcPct val="90000"/>
              </a:lnSpc>
              <a:buFont typeface="Wingdings 2" pitchFamily="29" charset="2"/>
              <a:buNone/>
            </a:pPr>
            <a:r>
              <a:rPr lang="en-US" dirty="0" smtClean="0">
                <a:ea typeface="ＭＳ Ｐゴシック" pitchFamily="29" charset="-128"/>
              </a:rPr>
              <a:t>Good stuff 						 </a:t>
            </a:r>
          </a:p>
          <a:p>
            <a:pPr eaLnBrk="1" hangingPunct="1">
              <a:lnSpc>
                <a:spcPct val="90000"/>
              </a:lnSpc>
              <a:buFont typeface="Wingdings 2" pitchFamily="29" charset="2"/>
              <a:buNone/>
            </a:pPr>
            <a:r>
              <a:rPr lang="en-US" dirty="0" smtClean="0">
                <a:ea typeface="ＭＳ Ｐゴシック" pitchFamily="29" charset="-128"/>
              </a:rPr>
              <a:t>in the middle					Quote</a:t>
            </a:r>
          </a:p>
          <a:p>
            <a:pPr eaLnBrk="1" hangingPunct="1">
              <a:lnSpc>
                <a:spcPct val="90000"/>
              </a:lnSpc>
              <a:buFont typeface="Wingdings 2" pitchFamily="29" charset="2"/>
              <a:buNone/>
            </a:pPr>
            <a:endParaRPr lang="en-US" dirty="0" smtClean="0">
              <a:ea typeface="ＭＳ Ｐゴシック" pitchFamily="29" charset="-128"/>
            </a:endParaRPr>
          </a:p>
          <a:p>
            <a:pPr eaLnBrk="1" hangingPunct="1">
              <a:lnSpc>
                <a:spcPct val="90000"/>
              </a:lnSpc>
              <a:buFont typeface="Wingdings 2" pitchFamily="29" charset="2"/>
              <a:buNone/>
            </a:pPr>
            <a:r>
              <a:rPr lang="en-US" dirty="0" smtClean="0">
                <a:ea typeface="ＭＳ Ｐゴシック" pitchFamily="29" charset="-128"/>
              </a:rPr>
              <a:t>Bread on 					    </a:t>
            </a:r>
            <a:r>
              <a:rPr lang="en-US" dirty="0">
                <a:ea typeface="ＭＳ Ｐゴシック" pitchFamily="29" charset="-128"/>
              </a:rPr>
              <a:t> </a:t>
            </a:r>
            <a:r>
              <a:rPr lang="en-US" dirty="0" smtClean="0">
                <a:ea typeface="ＭＳ Ｐゴシック" pitchFamily="29" charset="-128"/>
              </a:rPr>
              <a:t>Analyze Quote</a:t>
            </a:r>
          </a:p>
          <a:p>
            <a:pPr eaLnBrk="1" hangingPunct="1">
              <a:lnSpc>
                <a:spcPct val="90000"/>
              </a:lnSpc>
              <a:buFont typeface="Wingdings 2" pitchFamily="29" charset="2"/>
              <a:buNone/>
            </a:pPr>
            <a:r>
              <a:rPr lang="en-US" dirty="0" smtClean="0">
                <a:ea typeface="ＭＳ Ｐゴシック" pitchFamily="29" charset="-128"/>
              </a:rPr>
              <a:t>bottom			</a:t>
            </a:r>
          </a:p>
          <a:p>
            <a:pPr eaLnBrk="1" hangingPunct="1">
              <a:lnSpc>
                <a:spcPct val="90000"/>
              </a:lnSpc>
              <a:buFont typeface="Wingdings 2" pitchFamily="29" charset="2"/>
              <a:buNone/>
            </a:pPr>
            <a:endParaRPr lang="en-US" dirty="0" smtClean="0">
              <a:ea typeface="ＭＳ Ｐゴシック" pitchFamily="29" charset="-128"/>
            </a:endParaRPr>
          </a:p>
        </p:txBody>
      </p:sp>
      <p:pic>
        <p:nvPicPr>
          <p:cNvPr id="21508" name="Picture 3" descr="Picture 1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3" y="2840038"/>
            <a:ext cx="2489200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2619926" y="3182441"/>
            <a:ext cx="1327124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  <a:effectLst>
            <a:glow rad="101600">
              <a:srgbClr val="FF0000">
                <a:alpha val="75000"/>
              </a:srgbClr>
            </a:glow>
            <a:outerShdw blurRad="57150" dist="38100" dir="5400000" algn="ctr" rotWithShape="0">
              <a:schemeClr val="accent1">
                <a:shade val="9000"/>
                <a:satMod val="105000"/>
                <a:alpha val="4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249938" y="4349843"/>
            <a:ext cx="1331009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  <a:effectLst>
            <a:glow rad="101600">
              <a:srgbClr val="FF0000">
                <a:alpha val="75000"/>
              </a:srgbClr>
            </a:glow>
            <a:outerShdw blurRad="57150" dist="38100" dir="5400000" algn="ctr" rotWithShape="0">
              <a:schemeClr val="accent1">
                <a:shade val="9000"/>
                <a:satMod val="105000"/>
                <a:alpha val="4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059116" y="5389144"/>
            <a:ext cx="2173953" cy="160186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  <a:effectLst>
            <a:glow rad="101600">
              <a:srgbClr val="FF0000">
                <a:alpha val="75000"/>
              </a:srgbClr>
            </a:glow>
            <a:outerShdw blurRad="57150" dist="38100" dir="5400000" algn="ctr" rotWithShape="0">
              <a:schemeClr val="accent1">
                <a:shade val="9000"/>
                <a:satMod val="105000"/>
                <a:alpha val="4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 flipV="1">
            <a:off x="4667817" y="3182439"/>
            <a:ext cx="2025009" cy="1589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  <a:effectLst>
            <a:glow rad="101600">
              <a:srgbClr val="FF0000">
                <a:alpha val="75000"/>
              </a:srgbClr>
            </a:glow>
            <a:outerShdw blurRad="57150" dist="38100" dir="5400000" algn="ctr" rotWithShape="0">
              <a:schemeClr val="accent1">
                <a:shade val="9000"/>
                <a:satMod val="105000"/>
                <a:alpha val="4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>
            <a:off x="5400027" y="4542442"/>
            <a:ext cx="1487290" cy="1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  <a:effectLst>
            <a:glow rad="101600">
              <a:srgbClr val="FF0000">
                <a:alpha val="75000"/>
              </a:srgbClr>
            </a:glow>
            <a:outerShdw blurRad="57150" dist="38100" dir="5400000" algn="ctr" rotWithShape="0">
              <a:schemeClr val="accent1">
                <a:shade val="9000"/>
                <a:satMod val="105000"/>
                <a:alpha val="4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>
            <a:off x="4808781" y="5389145"/>
            <a:ext cx="1487290" cy="1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  <a:effectLst>
            <a:glow rad="101600">
              <a:srgbClr val="FF0000">
                <a:alpha val="75000"/>
              </a:srgbClr>
            </a:glow>
            <a:outerShdw blurRad="57150" dist="38100" dir="5400000" algn="ctr" rotWithShape="0">
              <a:schemeClr val="accent1">
                <a:shade val="9000"/>
                <a:satMod val="105000"/>
                <a:alpha val="4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34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1. Context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b="1" dirty="0" smtClean="0">
                <a:solidFill>
                  <a:srgbClr val="00B050"/>
                </a:solidFill>
              </a:rPr>
              <a:t>Where in the story the quote is from</a:t>
            </a:r>
          </a:p>
          <a:p>
            <a:pPr eaLnBrk="1" hangingPunct="1">
              <a:lnSpc>
                <a:spcPct val="80000"/>
              </a:lnSpc>
            </a:pPr>
            <a:r>
              <a:rPr lang="en-US" b="1" dirty="0" smtClean="0">
                <a:solidFill>
                  <a:srgbClr val="00B050"/>
                </a:solidFill>
              </a:rPr>
              <a:t>Which character said or thought it</a:t>
            </a:r>
          </a:p>
          <a:p>
            <a:pPr eaLnBrk="1" hangingPunct="1">
              <a:lnSpc>
                <a:spcPct val="80000"/>
              </a:lnSpc>
            </a:pPr>
            <a:r>
              <a:rPr lang="en-US" b="1" dirty="0" smtClean="0">
                <a:solidFill>
                  <a:srgbClr val="00B050"/>
                </a:solidFill>
              </a:rPr>
              <a:t>What is happening at that moment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/>
              <a:t>Example: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66"/>
                </a:solidFill>
              </a:rPr>
              <a:t>	When Davy shoots the goose, Reuben describes his brother’s expression as,</a:t>
            </a:r>
            <a:r>
              <a:rPr lang="en-US" sz="2400" b="1" dirty="0" smtClean="0"/>
              <a:t> “on his face is nothing at all but the knowledge that the goose is his” (</a:t>
            </a:r>
            <a:r>
              <a:rPr lang="en-US" sz="2400" b="1" dirty="0" err="1" smtClean="0"/>
              <a:t>Enger</a:t>
            </a:r>
            <a:r>
              <a:rPr lang="en-US" sz="2400" b="1" dirty="0" smtClean="0"/>
              <a:t> 16).  This scene, and Reuben’s description of it, foreshadows the scene where, with equal calmness and confidence, Davy shoots and kills Tommy </a:t>
            </a:r>
            <a:r>
              <a:rPr lang="en-US" sz="2400" b="1" dirty="0" err="1" smtClean="0"/>
              <a:t>Basca</a:t>
            </a:r>
            <a:r>
              <a:rPr lang="en-US" sz="2400" b="1" dirty="0" smtClean="0"/>
              <a:t> and Israel Finch. 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145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2. Quote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00B050"/>
                </a:solidFill>
              </a:rPr>
              <a:t>Should not be too long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00B050"/>
                </a:solidFill>
              </a:rPr>
              <a:t>Should not merely state a fact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00B050"/>
                </a:solidFill>
              </a:rPr>
              <a:t>Must be punctuated correctly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00B050"/>
                </a:solidFill>
              </a:rPr>
              <a:t>Must be followed by the correct citation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/>
              <a:t>Example: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66"/>
                </a:solidFill>
              </a:rPr>
              <a:t>	</a:t>
            </a:r>
            <a:r>
              <a:rPr lang="en-US" sz="2400" b="1" dirty="0" smtClean="0"/>
              <a:t>When Davy shoots the goose, Reuben describes his brother’s expression as</a:t>
            </a:r>
            <a:r>
              <a:rPr lang="en-US" sz="2400" b="1" dirty="0" smtClean="0">
                <a:solidFill>
                  <a:srgbClr val="FF0066"/>
                </a:solidFill>
              </a:rPr>
              <a:t>, “on his face is nothing at all but the knowledge that the goose is his” (</a:t>
            </a:r>
            <a:r>
              <a:rPr lang="en-US" sz="2400" b="1" dirty="0" err="1" smtClean="0">
                <a:solidFill>
                  <a:srgbClr val="FF0066"/>
                </a:solidFill>
              </a:rPr>
              <a:t>Enger</a:t>
            </a:r>
            <a:r>
              <a:rPr lang="en-US" sz="2400" b="1" dirty="0" smtClean="0">
                <a:solidFill>
                  <a:srgbClr val="FF0066"/>
                </a:solidFill>
              </a:rPr>
              <a:t> 16).</a:t>
            </a:r>
            <a:r>
              <a:rPr lang="en-US" sz="2400" b="1" dirty="0" smtClean="0"/>
              <a:t>  This scene, and Reuben’s description of it, foreshadows the scene where, with equal calmness and confidence, Davy shoots and kills Tommy </a:t>
            </a:r>
            <a:r>
              <a:rPr lang="en-US" sz="2400" b="1" dirty="0" err="1" smtClean="0"/>
              <a:t>Basca</a:t>
            </a:r>
            <a:r>
              <a:rPr lang="en-US" sz="2400" b="1" dirty="0" smtClean="0"/>
              <a:t> and Israel Finch.  </a:t>
            </a:r>
          </a:p>
        </p:txBody>
      </p:sp>
    </p:spTree>
    <p:extLst>
      <p:ext uri="{BB962C8B-B14F-4D97-AF65-F5344CB8AC3E}">
        <p14:creationId xmlns:p14="http://schemas.microsoft.com/office/powerpoint/2010/main" val="132520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3. Analysis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b="1" dirty="0" smtClean="0">
                <a:solidFill>
                  <a:srgbClr val="00B050"/>
                </a:solidFill>
              </a:rPr>
              <a:t>Your interpretation</a:t>
            </a:r>
          </a:p>
          <a:p>
            <a:pPr eaLnBrk="1" hangingPunct="1">
              <a:lnSpc>
                <a:spcPct val="80000"/>
              </a:lnSpc>
            </a:pPr>
            <a:r>
              <a:rPr lang="en-US" b="1" dirty="0" smtClean="0">
                <a:solidFill>
                  <a:srgbClr val="00B050"/>
                </a:solidFill>
              </a:rPr>
              <a:t>Explain how it proves your point</a:t>
            </a:r>
          </a:p>
          <a:p>
            <a:pPr eaLnBrk="1" hangingPunct="1">
              <a:lnSpc>
                <a:spcPct val="80000"/>
              </a:lnSpc>
            </a:pPr>
            <a:r>
              <a:rPr lang="en-US" b="1" dirty="0" smtClean="0">
                <a:solidFill>
                  <a:srgbClr val="00B050"/>
                </a:solidFill>
              </a:rPr>
              <a:t>Describe what the quote reveals</a:t>
            </a:r>
          </a:p>
          <a:p>
            <a:pPr eaLnBrk="1" hangingPunct="1">
              <a:lnSpc>
                <a:spcPct val="80000"/>
              </a:lnSpc>
            </a:pPr>
            <a:endParaRPr lang="en-US" sz="2400" b="1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/>
              <a:t>Example: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66"/>
                </a:solidFill>
              </a:rPr>
              <a:t>	</a:t>
            </a:r>
            <a:r>
              <a:rPr lang="en-US" sz="2400" b="1" dirty="0" smtClean="0"/>
              <a:t>When Davy shoots the goose, Reuben describes his brother’s expression as, “on his face is nothing at all but the knowledge that the goose is his” (</a:t>
            </a:r>
            <a:r>
              <a:rPr lang="en-US" sz="2400" b="1" dirty="0" err="1" smtClean="0"/>
              <a:t>Enger</a:t>
            </a:r>
            <a:r>
              <a:rPr lang="en-US" sz="2400" b="1" dirty="0" smtClean="0"/>
              <a:t> 16).  </a:t>
            </a:r>
            <a:r>
              <a:rPr lang="en-US" sz="2400" b="1" dirty="0" smtClean="0">
                <a:solidFill>
                  <a:srgbClr val="FF0066"/>
                </a:solidFill>
              </a:rPr>
              <a:t>This scene, and Reuben’s description of it, foreshadows the scene where, with equal calmness and confidence, Davy shoots and kills Tommy </a:t>
            </a:r>
            <a:r>
              <a:rPr lang="en-US" sz="2400" b="1" dirty="0" err="1" smtClean="0">
                <a:solidFill>
                  <a:srgbClr val="FF0066"/>
                </a:solidFill>
              </a:rPr>
              <a:t>Basca</a:t>
            </a:r>
            <a:r>
              <a:rPr lang="en-US" sz="2400" b="1" dirty="0" smtClean="0">
                <a:solidFill>
                  <a:srgbClr val="FF0066"/>
                </a:solidFill>
              </a:rPr>
              <a:t> and Israel Finch.  </a:t>
            </a:r>
          </a:p>
        </p:txBody>
      </p:sp>
    </p:spTree>
    <p:extLst>
      <p:ext uri="{BB962C8B-B14F-4D97-AF65-F5344CB8AC3E}">
        <p14:creationId xmlns:p14="http://schemas.microsoft.com/office/powerpoint/2010/main" val="394237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Quote Sandwich…mmm…delicious!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52800" y="2362200"/>
            <a:ext cx="5178425" cy="37242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600" b="1" dirty="0" smtClean="0"/>
              <a:t>	When Elizabeth I says, </a:t>
            </a:r>
            <a:r>
              <a:rPr lang="en-US" sz="3600" b="1" dirty="0" smtClean="0">
                <a:solidFill>
                  <a:srgbClr val="00B050"/>
                </a:solidFill>
              </a:rPr>
              <a:t>“…to live and die amongst you all...” </a:t>
            </a:r>
            <a:r>
              <a:rPr lang="en-US" sz="3600" b="1" dirty="0" smtClean="0">
                <a:solidFill>
                  <a:srgbClr val="FF3399"/>
                </a:solidFill>
              </a:rPr>
              <a:t>she is communicating to the troops that she is with her troops emotionally and understands the hardships they face.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371600" y="28194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1219200" y="2514600"/>
            <a:ext cx="1828800" cy="1985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 smtClean="0"/>
              <a:t>Context</a:t>
            </a:r>
            <a:endParaRPr lang="en-US" sz="2400" b="1" dirty="0"/>
          </a:p>
          <a:p>
            <a:r>
              <a:rPr lang="en-US" sz="2400" b="1" dirty="0">
                <a:solidFill>
                  <a:srgbClr val="00B050"/>
                </a:solidFill>
              </a:rPr>
              <a:t>Quote</a:t>
            </a: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3399"/>
                </a:solidFill>
              </a:rPr>
              <a:t>Analysis</a:t>
            </a:r>
            <a:endParaRPr lang="en-US" sz="2400" b="1" dirty="0">
              <a:solidFill>
                <a:srgbClr val="FF3399"/>
              </a:solidFill>
            </a:endParaRPr>
          </a:p>
          <a:p>
            <a:pPr>
              <a:spcBef>
                <a:spcPct val="50000"/>
              </a:spcBef>
            </a:pPr>
            <a:endParaRPr lang="en-US" dirty="0">
              <a:solidFill>
                <a:srgbClr val="FF6699"/>
              </a:solidFill>
            </a:endParaRPr>
          </a:p>
        </p:txBody>
      </p:sp>
      <p:sp>
        <p:nvSpPr>
          <p:cNvPr id="10246" name="Line 7"/>
          <p:cNvSpPr>
            <a:spLocks noChangeShapeType="1"/>
          </p:cNvSpPr>
          <p:nvPr/>
        </p:nvSpPr>
        <p:spPr bwMode="auto">
          <a:xfrm>
            <a:off x="2438400" y="2743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Line 8"/>
          <p:cNvSpPr>
            <a:spLocks noChangeShapeType="1"/>
          </p:cNvSpPr>
          <p:nvPr/>
        </p:nvSpPr>
        <p:spPr bwMode="auto">
          <a:xfrm>
            <a:off x="2438400" y="3186113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9"/>
          <p:cNvSpPr>
            <a:spLocks noChangeShapeType="1"/>
          </p:cNvSpPr>
          <p:nvPr/>
        </p:nvSpPr>
        <p:spPr bwMode="auto">
          <a:xfrm>
            <a:off x="2628900" y="3886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48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Use different signal phrases to add variety</a:t>
            </a:r>
            <a:endParaRPr lang="en-US" sz="3600" dirty="0"/>
          </a:p>
        </p:txBody>
      </p:sp>
      <p:pic>
        <p:nvPicPr>
          <p:cNvPr id="4" name="Picture 7" descr="Picture 1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82" y="1219200"/>
            <a:ext cx="7151618" cy="541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789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28675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3399"/>
                </a:solidFill>
                <a:ea typeface="ＭＳ Ｐゴシック" pitchFamily="29" charset="-128"/>
              </a:rPr>
              <a:t>Avoid the following mistakes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29" charset="-128"/>
              </a:rPr>
              <a:t>Failing to introduce the title of the work and the author.</a:t>
            </a:r>
          </a:p>
          <a:p>
            <a:pPr eaLnBrk="1" hangingPunct="1">
              <a:lnSpc>
                <a:spcPct val="90000"/>
              </a:lnSpc>
              <a:buFont typeface="Wingdings 2" pitchFamily="29" charset="2"/>
              <a:buNone/>
            </a:pPr>
            <a:endParaRPr lang="en-US" dirty="0" smtClean="0">
              <a:ea typeface="ＭＳ Ｐゴシック" pitchFamily="29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29" charset="-128"/>
              </a:rPr>
              <a:t>Starting a sentence or (paragraph) with a quote. Remember, you need to introduce the quote using a signal phrase.</a:t>
            </a:r>
          </a:p>
          <a:p>
            <a:pPr eaLnBrk="1" hangingPunct="1">
              <a:lnSpc>
                <a:spcPct val="90000"/>
              </a:lnSpc>
              <a:buFont typeface="Wingdings 2" pitchFamily="29" charset="2"/>
              <a:buNone/>
            </a:pPr>
            <a:endParaRPr lang="en-US" dirty="0" smtClean="0">
              <a:ea typeface="ＭＳ Ｐゴシック" pitchFamily="29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29" charset="-128"/>
              </a:rPr>
              <a:t>Ending a paragraph with a quote. Remember, you need to follow every quote with some of your own commentary or analysis. (This is the bottom piece of bread to your sandwich!)</a:t>
            </a:r>
          </a:p>
        </p:txBody>
      </p:sp>
    </p:spTree>
    <p:extLst>
      <p:ext uri="{BB962C8B-B14F-4D97-AF65-F5344CB8AC3E}">
        <p14:creationId xmlns:p14="http://schemas.microsoft.com/office/powerpoint/2010/main" val="106401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186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How To Make a Quote Sandwich</vt:lpstr>
      <vt:lpstr>How do you use quotes in an essay?</vt:lpstr>
      <vt:lpstr>1. Context</vt:lpstr>
      <vt:lpstr>2. Quote</vt:lpstr>
      <vt:lpstr>3. Analysis</vt:lpstr>
      <vt:lpstr>Quote Sandwich…mmm…delicious!</vt:lpstr>
      <vt:lpstr>Use different signal phrases to add variety</vt:lpstr>
      <vt:lpstr>Avoid the following mistakes</vt:lpstr>
    </vt:vector>
  </TitlesOfParts>
  <Company>Anoka-Hennepin ISD11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a Quote Sandwich</dc:title>
  <dc:creator>user</dc:creator>
  <cp:lastModifiedBy>user</cp:lastModifiedBy>
  <cp:revision>6</cp:revision>
  <dcterms:created xsi:type="dcterms:W3CDTF">2013-09-19T13:42:01Z</dcterms:created>
  <dcterms:modified xsi:type="dcterms:W3CDTF">2014-09-16T15:33:11Z</dcterms:modified>
</cp:coreProperties>
</file>